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05104-861A-B327-DFFE-E7FC1963D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E7E87C-5F8A-FD59-C18B-DF9FA4A00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5800A-9BF7-C2BD-CDC2-FC9E14D4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3B917A-94AE-EAE7-ED87-14C72007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B397E5-4FA4-44DD-CEA1-5962A3B6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07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6C156-C301-D426-23A8-D9AC26EA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76F8D7-523A-E448-B03C-A0CE37EAA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CA7777-4294-AE04-A54B-9393E966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43A58-6FC6-04CD-6CD9-2928742C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16DF27-D816-1243-62CB-6EF950E9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D177E-4D7A-1370-0D30-FACBD92DA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A6E70E-71DC-9DF7-C960-DAF3821C1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371B3-CA89-F584-BADF-E45855AE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1D15D-30B2-055F-8BE3-6F6A33A0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E879A-7BD7-388F-2EE8-1AF88B5C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9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E4DCE-B2E8-9F1B-EA0E-9B9D30A8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667E67-D6C6-949B-34D6-B7AB12EB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F360B-83A2-E28F-B94B-8D787D79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C8BB70-D9EA-81C4-4F54-6D83B07E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E627B-DC93-B532-C9F2-02464FCA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7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18876-8589-CC37-5375-7D803802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23C59-77FF-E9C8-20AB-055C3F2D3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2D777-B25A-0365-59FD-BCD571D0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F97D8B-29B2-927A-E2DC-E45AEEB6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42B41-6308-275A-26A2-548F5B0B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91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711EF-3811-5DC8-FAEC-D9C7F5F8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0D69E-D553-3FA6-D217-A35C478BE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52B65F-D40E-AF2F-A5DC-C4961ECF0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924872-11AB-1D67-08E0-DDFFC5C0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6D119-2191-01A2-82F6-AB7F72D0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B9D07A-CFA2-3BAA-F4A2-E536AB38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88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257AC-5214-4441-36AE-9214D3B2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1B6D76-4796-58C0-BC79-8181E5E93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586B6A-47B4-CABD-EE3F-1E556A7A4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94F558-7383-2060-9F79-F786B0678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3DF67E-0E37-8752-6323-991256DB0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2C65B3-99A7-7779-82FD-E42CB230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957EC1-7DEF-6AFE-F685-436B040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85BC3E-EB30-C0B7-E6D0-8EA3A786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4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80415-A96A-C91C-F05A-5E553CB1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EF5F4A-057C-C851-122A-80E0B6E5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814605-5508-943A-B4D3-3682DF6E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330A21-E29A-DECE-E489-B1E9C8FC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4D24EA-F2FB-7C22-3B83-219D2365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638404-B13C-B507-E242-5A28DE27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F5F350-0F1D-C956-EB23-C1217B77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9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586A1-93EB-7BDA-3623-30CD5839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D101B8-2B47-9629-AF50-B2197F74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71D599-7F59-6DB7-9F12-9B154D4D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24608-A3CC-5BB2-DFD6-565FE460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33B44-7AF8-4BA0-BB42-9BFAA1C3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F858B7-B7EB-346B-5BA2-4B13B785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55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520CE-C5AC-CD9B-4E28-240EA2C0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20DE59-8556-204C-C2A0-A21C04F57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8B1B54-6173-28BE-C780-157F73DC8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B521EE-4439-FFFC-0245-E01FB1DE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9BCA10-A3F4-E289-1C19-0B5F9450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E8BC7D-19DA-3E3F-D433-E392B0A1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27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7B4200-C890-A007-AE2F-738B07E3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43817-8CA2-5742-E7DA-AFC87076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7EACE2-8DCC-BD6A-B265-4F8FDCFF7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8DFE-582C-47CE-AC72-90A711E77B9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F951FF-F0F9-A9A0-1DA4-608DCBD5C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E5EAF-BD97-5161-1B9D-E26E62D9F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480A-83D4-4D46-8575-E4F19E4AC6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89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4bnwPstZBA2WRt9xv8pMQ7BbG3BA1ru1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48A09A-08CA-FF32-B4BA-AEC146348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65ACA4-B92A-C215-F138-7FFBA987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47" y="-202892"/>
            <a:ext cx="3120940" cy="201943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180F25B-5EF5-CED9-F5E1-CAACF60E5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4" y="1816540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8. Descarga de elementos institucionales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78E2E0-1563-CA29-DBA8-28225B116120}"/>
              </a:ext>
            </a:extLst>
          </p:cNvPr>
          <p:cNvSpPr txBox="1"/>
          <p:nvPr/>
        </p:nvSpPr>
        <p:spPr>
          <a:xfrm>
            <a:off x="905433" y="2216650"/>
            <a:ext cx="10210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Adjunto, encontrarás la liga de descarga de los materiales oficiales mostrados para el uso de tus contenidos académicos.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https://drive.google.com/drive/folders/14bnwPstZBA2WRt9xv8pMQ7BbG3BA1ru1?usp=sharing</a:t>
            </a: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04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685CC00-D75E-6C44-D271-EB942041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604B2D-B394-4884-6218-FA6F579F899D}"/>
              </a:ext>
            </a:extLst>
          </p:cNvPr>
          <p:cNvSpPr txBox="1"/>
          <p:nvPr/>
        </p:nvSpPr>
        <p:spPr>
          <a:xfrm>
            <a:off x="708210" y="2011836"/>
            <a:ext cx="11340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Este documento establece los 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lineamientos básicos de uso de identidad visual institucional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, con el objetivo de unificar la comunicación gráfica utilizada por 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estudiantes, docentes y personal administrativo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en trabajos académicos, presentaciones, materiales digitales e impresos.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E13D3A-5271-4A12-B07D-4E43A9346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30" y="137268"/>
            <a:ext cx="3120940" cy="20194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F248D1-1A5D-426A-9FE9-6440C7549E3B}"/>
              </a:ext>
            </a:extLst>
          </p:cNvPr>
          <p:cNvSpPr txBox="1"/>
          <p:nvPr/>
        </p:nvSpPr>
        <p:spPr>
          <a:xfrm>
            <a:off x="708210" y="3645835"/>
            <a:ext cx="3209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1. Objetivo del manual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E8A997D-13A1-301D-ACDE-7D4113A5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10" y="4077017"/>
            <a:ext cx="96301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Garantizar el uso correcto y consistente de la nueva imagen institucional.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Evitar la utilización de logotipos y estilos anteriores.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Facilitar a estudiantes y docentes una guía clara para presentaciones, tareas, investigaciones y materiales académicos.</a:t>
            </a:r>
          </a:p>
        </p:txBody>
      </p:sp>
    </p:spTree>
    <p:extLst>
      <p:ext uri="{BB962C8B-B14F-4D97-AF65-F5344CB8AC3E}">
        <p14:creationId xmlns:p14="http://schemas.microsoft.com/office/powerpoint/2010/main" val="111913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F248D1-1A5D-426A-9FE9-6440C7549E3B}"/>
              </a:ext>
            </a:extLst>
          </p:cNvPr>
          <p:cNvSpPr txBox="1"/>
          <p:nvPr/>
        </p:nvSpPr>
        <p:spPr>
          <a:xfrm>
            <a:off x="763583" y="967063"/>
            <a:ext cx="579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2. Identidad institucional vigente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E8A997D-13A1-301D-ACDE-7D4113A5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3" y="1296787"/>
            <a:ext cx="9630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A partir de esta actualización, solo están autorizados los logotipos e </a:t>
            </a:r>
            <a:r>
              <a:rPr lang="es-MX" sz="1400" dirty="0" err="1">
                <a:latin typeface="Poppins" panose="00000500000000000000" pitchFamily="2" charset="0"/>
                <a:cs typeface="Poppins" panose="00000500000000000000" pitchFamily="2" charset="0"/>
              </a:rPr>
              <a:t>isopotipos</a:t>
            </a: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 con su versión full color y en versión blanco.</a:t>
            </a:r>
            <a:endParaRPr kumimoji="0" lang="es-MX" altLang="es-MX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C8C125-2E27-8510-20A9-10A85B42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5" y="1367173"/>
            <a:ext cx="3425962" cy="22167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FF5D48-110F-430A-8C15-43F5B7C0E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69" y="2024336"/>
            <a:ext cx="2880742" cy="11326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B1CDBF-977E-1A71-5125-B5DAED7EE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44" y="1820007"/>
            <a:ext cx="1766967" cy="16791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635FA1E-94CD-A852-BED4-ACCA93D01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11" y="2090635"/>
            <a:ext cx="3091962" cy="1000094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EC03C196-AD72-CD9A-71CD-A08C690B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14" y="3469078"/>
            <a:ext cx="96301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Las versiones en blanco deben utilizarse </a:t>
            </a:r>
            <a:r>
              <a:rPr lang="es-MX" sz="1400" b="1" dirty="0">
                <a:latin typeface="Poppins" panose="00000500000000000000" pitchFamily="2" charset="0"/>
                <a:cs typeface="Poppins" panose="00000500000000000000" pitchFamily="2" charset="0"/>
              </a:rPr>
              <a:t>únicamente según el tipo de color de fondo</a:t>
            </a: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kumimoji="0" lang="es-MX" altLang="es-MX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5A69B9E-8B0B-B113-E706-F7C949F57A85}"/>
              </a:ext>
            </a:extLst>
          </p:cNvPr>
          <p:cNvSpPr/>
          <p:nvPr/>
        </p:nvSpPr>
        <p:spPr>
          <a:xfrm>
            <a:off x="998375" y="3930252"/>
            <a:ext cx="3023119" cy="17812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87C1D7A-993C-5121-8071-60522E3C27CA}"/>
              </a:ext>
            </a:extLst>
          </p:cNvPr>
          <p:cNvSpPr/>
          <p:nvPr/>
        </p:nvSpPr>
        <p:spPr>
          <a:xfrm>
            <a:off x="6673083" y="3966933"/>
            <a:ext cx="1877024" cy="1781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72F7137-11BD-1774-84A9-7082DDCA9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54" y="3992188"/>
            <a:ext cx="1877024" cy="175600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7B755D4-CF49-132F-1F56-30D657D4D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4296734"/>
            <a:ext cx="2780522" cy="104829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5D40839F-F534-71D8-D9E4-AEB63A31560E}"/>
              </a:ext>
            </a:extLst>
          </p:cNvPr>
          <p:cNvSpPr/>
          <p:nvPr/>
        </p:nvSpPr>
        <p:spPr>
          <a:xfrm>
            <a:off x="8752022" y="3966933"/>
            <a:ext cx="3023119" cy="17812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A0F9CDD-F4CE-C67E-8166-0DB16890E9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41" y="4227313"/>
            <a:ext cx="3159964" cy="1303793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91A5B3CB-CBC0-2CA8-6C3D-C48AEA1EA4F9}"/>
              </a:ext>
            </a:extLst>
          </p:cNvPr>
          <p:cNvSpPr/>
          <p:nvPr/>
        </p:nvSpPr>
        <p:spPr>
          <a:xfrm>
            <a:off x="4110920" y="3934263"/>
            <a:ext cx="2421435" cy="178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3A05182-60F6-8319-FAF3-9992749F0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60" y="4158023"/>
            <a:ext cx="2664689" cy="14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E8A997D-13A1-301D-ACDE-7D4113A5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53" y="819062"/>
            <a:ext cx="9630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A partir de esta actualización, solo están autorizados los logotipos actuales por lo que 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queda 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prohibido</a:t>
            </a:r>
            <a:r>
              <a:rPr lang="es-MX" dirty="0">
                <a:latin typeface="Poppins" panose="00000500000000000000" pitchFamily="2" charset="0"/>
                <a:cs typeface="Poppins" panose="00000500000000000000" pitchFamily="2" charset="0"/>
              </a:rPr>
              <a:t> el uso de</a:t>
            </a:r>
            <a:r>
              <a:rPr lang="es-MX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endParaRPr kumimoji="0" lang="es-MX" altLang="es-MX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179CE4-F1FD-2855-F9F0-80C4AD26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53" y="1530596"/>
            <a:ext cx="7467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Logotipos anteriores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Variantes no oficiales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Logos alterados en color, forma o proporción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C94FF-2EAA-7E65-00A7-3CE39712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3" y="2342614"/>
            <a:ext cx="7789731" cy="36352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34265D-0FC1-F97C-83CD-16638DB41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34" y="2684930"/>
            <a:ext cx="2761131" cy="2761131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4B28F20-0464-B0CC-83F9-C76A96F1FD33}"/>
              </a:ext>
            </a:extLst>
          </p:cNvPr>
          <p:cNvCxnSpPr/>
          <p:nvPr/>
        </p:nvCxnSpPr>
        <p:spPr>
          <a:xfrm>
            <a:off x="2384612" y="2895600"/>
            <a:ext cx="4401670" cy="3082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A7222E-2FC1-4B8C-D25C-59E57A0869DC}"/>
              </a:ext>
            </a:extLst>
          </p:cNvPr>
          <p:cNvCxnSpPr>
            <a:cxnSpLocks/>
          </p:cNvCxnSpPr>
          <p:nvPr/>
        </p:nvCxnSpPr>
        <p:spPr>
          <a:xfrm flipV="1">
            <a:off x="2537012" y="3048000"/>
            <a:ext cx="4706470" cy="2734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1948A46-3C1E-5170-341C-94B47F4BC355}"/>
              </a:ext>
            </a:extLst>
          </p:cNvPr>
          <p:cNvCxnSpPr>
            <a:cxnSpLocks/>
          </p:cNvCxnSpPr>
          <p:nvPr/>
        </p:nvCxnSpPr>
        <p:spPr>
          <a:xfrm>
            <a:off x="8830234" y="3191435"/>
            <a:ext cx="1801907" cy="1587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31B560E-5E93-7FC6-85B1-299BEB96098A}"/>
              </a:ext>
            </a:extLst>
          </p:cNvPr>
          <p:cNvCxnSpPr>
            <a:cxnSpLocks/>
          </p:cNvCxnSpPr>
          <p:nvPr/>
        </p:nvCxnSpPr>
        <p:spPr>
          <a:xfrm flipV="1">
            <a:off x="8955741" y="3299012"/>
            <a:ext cx="2008094" cy="1602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E8A997D-13A1-301D-ACDE-7D4113A5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53" y="1053542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3. Usos correctos del logotipo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179CE4-F1FD-2855-F9F0-80C4AD26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67" y="1532056"/>
            <a:ext cx="746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Mantener proporciones originales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Utilizar archivos oficiales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Colocar sobre fondos limpios y legibles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Respetar colores institucionales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8DA8C2-016F-5A78-C32E-8B215355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67" y="2635993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3.1 Usos incorrectos (NO PERMITIDO)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4E1E42-909C-AFEC-D7AA-FC672BC3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81" y="3114507"/>
            <a:ext cx="746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Mantener proporciones originales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Utilizar archivos oficiales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Colocar sobre fondos limpios y legibles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Respetar colores institucionales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E931FDA-DE1C-F6E9-9019-CE99955A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" y="4260168"/>
            <a:ext cx="3842252" cy="14978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889106-DEE0-9F9D-46CD-59DB79963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9010">
            <a:off x="5092841" y="4194913"/>
            <a:ext cx="1937126" cy="1258156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8132D53-6459-3AFD-14FA-C4643E20D7D4}"/>
              </a:ext>
            </a:extLst>
          </p:cNvPr>
          <p:cNvCxnSpPr>
            <a:cxnSpLocks/>
          </p:cNvCxnSpPr>
          <p:nvPr/>
        </p:nvCxnSpPr>
        <p:spPr>
          <a:xfrm>
            <a:off x="2299754" y="4282556"/>
            <a:ext cx="1720857" cy="1511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ECE04F2-6661-CBED-FC67-BE2906ACE5D1}"/>
              </a:ext>
            </a:extLst>
          </p:cNvPr>
          <p:cNvCxnSpPr>
            <a:cxnSpLocks/>
          </p:cNvCxnSpPr>
          <p:nvPr/>
        </p:nvCxnSpPr>
        <p:spPr>
          <a:xfrm flipH="1">
            <a:off x="2180377" y="4282556"/>
            <a:ext cx="1605738" cy="1511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687B2BF-F16A-887C-24DC-872F4D0F6D72}"/>
              </a:ext>
            </a:extLst>
          </p:cNvPr>
          <p:cNvCxnSpPr>
            <a:cxnSpLocks/>
          </p:cNvCxnSpPr>
          <p:nvPr/>
        </p:nvCxnSpPr>
        <p:spPr>
          <a:xfrm>
            <a:off x="5246425" y="4247001"/>
            <a:ext cx="1720857" cy="1511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C6426D4-15A8-209A-EFD2-7B91D381F828}"/>
              </a:ext>
            </a:extLst>
          </p:cNvPr>
          <p:cNvCxnSpPr>
            <a:cxnSpLocks/>
          </p:cNvCxnSpPr>
          <p:nvPr/>
        </p:nvCxnSpPr>
        <p:spPr>
          <a:xfrm flipH="1">
            <a:off x="5127048" y="4247001"/>
            <a:ext cx="1605738" cy="1511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B522A8A2-3B4F-67B1-9711-3261EDE08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97" y="3852577"/>
            <a:ext cx="2468309" cy="2121765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8AEAB29-9387-5E40-D4FB-A51AC6E3740A}"/>
              </a:ext>
            </a:extLst>
          </p:cNvPr>
          <p:cNvCxnSpPr>
            <a:cxnSpLocks/>
          </p:cNvCxnSpPr>
          <p:nvPr/>
        </p:nvCxnSpPr>
        <p:spPr>
          <a:xfrm>
            <a:off x="8132513" y="4147018"/>
            <a:ext cx="1720857" cy="1511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DF083BA-B12E-F487-51E2-B6D3D110AFD3}"/>
              </a:ext>
            </a:extLst>
          </p:cNvPr>
          <p:cNvCxnSpPr>
            <a:cxnSpLocks/>
          </p:cNvCxnSpPr>
          <p:nvPr/>
        </p:nvCxnSpPr>
        <p:spPr>
          <a:xfrm flipH="1">
            <a:off x="8013136" y="4147018"/>
            <a:ext cx="1605738" cy="1511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6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E8A997D-13A1-301D-ACDE-7D4113A5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53" y="1685564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4.0 Colores institucionales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179CE4-F1FD-2855-F9F0-80C4AD26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53" y="2085674"/>
            <a:ext cx="746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Los colores oficiales de la institución son: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0A12D6-6E34-E5CD-E3C0-1C45C364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2793561"/>
            <a:ext cx="4000500" cy="22479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4108F95-B483-5903-A26D-391F7CA21287}"/>
              </a:ext>
            </a:extLst>
          </p:cNvPr>
          <p:cNvSpPr txBox="1"/>
          <p:nvPr/>
        </p:nvSpPr>
        <p:spPr>
          <a:xfrm>
            <a:off x="5253317" y="3248520"/>
            <a:ext cx="6104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Poppins" panose="00000500000000000000" pitchFamily="2" charset="0"/>
                <a:cs typeface="Poppins" panose="00000500000000000000" pitchFamily="2" charset="0"/>
              </a:rPr>
              <a:t>Azul marino: representa confianza, profundidad académica, seriedad institucional.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Poppins" panose="00000500000000000000" pitchFamily="2" charset="0"/>
                <a:cs typeface="Poppins" panose="00000500000000000000" pitchFamily="2" charset="0"/>
              </a:rPr>
              <a:t>Gris acero: aporta neutralidad, equilibrio, y modernidad.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Poppins" panose="00000500000000000000" pitchFamily="2" charset="0"/>
                <a:cs typeface="Poppins" panose="00000500000000000000" pitchFamily="2" charset="0"/>
              </a:rPr>
              <a:t>Blanco: transmite claridad, honestidad y apertura al conocimiento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65ACA4-B92A-C215-F138-7FFBA9871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47" y="-202892"/>
            <a:ext cx="3120940" cy="20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E8A997D-13A1-301D-ACDE-7D4113A5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04" y="1816540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5.0 Tipografía Institucional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108F95-B483-5903-A26D-391F7CA21287}"/>
              </a:ext>
            </a:extLst>
          </p:cNvPr>
          <p:cNvSpPr txBox="1"/>
          <p:nvPr/>
        </p:nvSpPr>
        <p:spPr>
          <a:xfrm>
            <a:off x="735104" y="2769186"/>
            <a:ext cx="86503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Para títulos y encabezados: </a:t>
            </a:r>
          </a:p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Serif institucional o tipografías similares de apariencia formal y académica.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Ejemplos sugeridos: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Times New </a:t>
            </a:r>
            <a:r>
              <a:rPr lang="es-MX" sz="1400" dirty="0" err="1">
                <a:latin typeface="Poppins" panose="00000500000000000000" pitchFamily="2" charset="0"/>
                <a:cs typeface="Poppins" panose="00000500000000000000" pitchFamily="2" charset="0"/>
              </a:rPr>
              <a:t>Roman</a:t>
            </a:r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Georgia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Libre Baskerville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65ACA4-B92A-C215-F138-7FFBA987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47" y="-202892"/>
            <a:ext cx="3120940" cy="20194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8B24859-B737-5C56-3BA3-815F7F61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04" y="2312424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5.1 Tipografía Principal (Recomendada)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2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65ACA4-B92A-C215-F138-7FFBA987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47" y="-202892"/>
            <a:ext cx="3120940" cy="201943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180F25B-5EF5-CED9-F5E1-CAACF60E5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4" y="1816540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5.2 Tipografía Secundaria (Recomendada)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9F3345-9F55-C90D-6692-DF8940FEBB38}"/>
              </a:ext>
            </a:extLst>
          </p:cNvPr>
          <p:cNvSpPr txBox="1"/>
          <p:nvPr/>
        </p:nvSpPr>
        <p:spPr>
          <a:xfrm>
            <a:off x="905433" y="22166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Para textos largos y contenido académico: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D9167FB-3B08-B56A-AF6C-31092F9E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2" y="2482014"/>
            <a:ext cx="20798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Calibri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Open Sans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903862-CD14-FE20-1B90-376E177C2A38}"/>
              </a:ext>
            </a:extLst>
          </p:cNvPr>
          <p:cNvSpPr txBox="1"/>
          <p:nvPr/>
        </p:nvSpPr>
        <p:spPr>
          <a:xfrm>
            <a:off x="905433" y="335891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latin typeface="Poppins" panose="00000500000000000000" pitchFamily="2" charset="0"/>
                <a:cs typeface="Poppins" panose="00000500000000000000" pitchFamily="2" charset="0"/>
              </a:rPr>
              <a:t>Reglas básicas</a:t>
            </a:r>
          </a:p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Usar máximo dos tipografías por documento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✔ Priorizar legibilidad</a:t>
            </a:r>
            <a:b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✘ Evitar tipografías decorativas, manuscritas o informales</a:t>
            </a:r>
          </a:p>
        </p:txBody>
      </p:sp>
    </p:spTree>
    <p:extLst>
      <p:ext uri="{BB962C8B-B14F-4D97-AF65-F5344CB8AC3E}">
        <p14:creationId xmlns:p14="http://schemas.microsoft.com/office/powerpoint/2010/main" val="863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B83353-D1C1-BB99-4A16-AE85F0060772}"/>
              </a:ext>
            </a:extLst>
          </p:cNvPr>
          <p:cNvSpPr/>
          <p:nvPr/>
        </p:nvSpPr>
        <p:spPr>
          <a:xfrm>
            <a:off x="0" y="6051176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4784E9-4B6A-A2B2-DF50-187CBD435FDB}"/>
              </a:ext>
            </a:extLst>
          </p:cNvPr>
          <p:cNvSpPr/>
          <p:nvPr/>
        </p:nvSpPr>
        <p:spPr>
          <a:xfrm>
            <a:off x="11358282" y="0"/>
            <a:ext cx="833718" cy="806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65ACA4-B92A-C215-F138-7FFBA987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47" y="-202892"/>
            <a:ext cx="3120940" cy="201943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180F25B-5EF5-CED9-F5E1-CAACF60E5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4" y="1816540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6. Aplicaciones Académicas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9F3345-9F55-C90D-6692-DF8940FEBB38}"/>
              </a:ext>
            </a:extLst>
          </p:cNvPr>
          <p:cNvSpPr txBox="1"/>
          <p:nvPr/>
        </p:nvSpPr>
        <p:spPr>
          <a:xfrm>
            <a:off x="905433" y="22166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Estos lineamientos aplican para: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8CB33-A54B-5A40-4E96-114A0F69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2" y="2561219"/>
            <a:ext cx="67414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Presentaciones (PowerPoint, Canva, Google Slides)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Portadas de tareas y proyectos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Investigaciones y trabajos escritos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Material digital y multimedia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B984E8-615A-B9E5-D6AC-738929E07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2" y="3835972"/>
            <a:ext cx="9630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sz="2000" b="1" dirty="0">
                <a:latin typeface="Poppins" panose="00000500000000000000" pitchFamily="2" charset="0"/>
                <a:cs typeface="Poppins" panose="00000500000000000000" pitchFamily="2" charset="0"/>
              </a:rPr>
              <a:t>7. Responsabilidad de Uso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9D687C-6EB8-61DF-CCB6-EB0FACAAEE62}"/>
              </a:ext>
            </a:extLst>
          </p:cNvPr>
          <p:cNvSpPr txBox="1"/>
          <p:nvPr/>
        </p:nvSpPr>
        <p:spPr>
          <a:xfrm>
            <a:off x="905432" y="4236082"/>
            <a:ext cx="83461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El correcto uso de la identidad institucional es responsabilidad de: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Estudiantes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Docentes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Coordinaciones académicas</a:t>
            </a:r>
          </a:p>
          <a:p>
            <a:endParaRPr lang="es-MX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400" dirty="0">
                <a:latin typeface="Poppins" panose="00000500000000000000" pitchFamily="2" charset="0"/>
                <a:cs typeface="Poppins" panose="00000500000000000000" pitchFamily="2" charset="0"/>
              </a:rPr>
              <a:t>El uso indebido de la imagen institucional puede ser sujeto a corrección académica.</a:t>
            </a:r>
          </a:p>
        </p:txBody>
      </p:sp>
    </p:spTree>
    <p:extLst>
      <p:ext uri="{BB962C8B-B14F-4D97-AF65-F5344CB8AC3E}">
        <p14:creationId xmlns:p14="http://schemas.microsoft.com/office/powerpoint/2010/main" val="3201141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443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 tut</dc:creator>
  <cp:lastModifiedBy>MAYDA CANO POOT</cp:lastModifiedBy>
  <cp:revision>11</cp:revision>
  <dcterms:created xsi:type="dcterms:W3CDTF">2026-01-12T15:44:46Z</dcterms:created>
  <dcterms:modified xsi:type="dcterms:W3CDTF">2026-01-14T21:56:19Z</dcterms:modified>
</cp:coreProperties>
</file>